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64" r:id="rId4"/>
    <p:sldId id="258" r:id="rId5"/>
    <p:sldId id="266" r:id="rId6"/>
    <p:sldId id="263" r:id="rId7"/>
    <p:sldId id="272" r:id="rId8"/>
    <p:sldId id="271" r:id="rId9"/>
    <p:sldId id="281" r:id="rId10"/>
    <p:sldId id="280" r:id="rId11"/>
    <p:sldId id="276" r:id="rId12"/>
    <p:sldId id="277" r:id="rId13"/>
    <p:sldId id="279" r:id="rId14"/>
    <p:sldId id="260" r:id="rId15"/>
  </p:sldIdLst>
  <p:sldSz cx="9144000" cy="6858000" type="screen4x3"/>
  <p:notesSz cx="68072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E5FF"/>
    <a:srgbClr val="64BEFA"/>
    <a:srgbClr val="0014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72" y="-72"/>
      </p:cViewPr>
      <p:guideLst>
        <p:guide orient="horz" pos="2160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F500-81B8-B447-B62D-718F775E03EB}" type="datetimeFigureOut">
              <a:rPr lang="de-DE" smtClean="0"/>
              <a:pPr/>
              <a:t>31.08.2017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BB45-A915-AA46-9B7A-F3BD4E99CD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49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F500-81B8-B447-B62D-718F775E03EB}" type="datetimeFigureOut">
              <a:rPr lang="de-DE" smtClean="0"/>
              <a:pPr/>
              <a:t>31.08.2017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BB45-A915-AA46-9B7A-F3BD4E99CD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78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F500-81B8-B447-B62D-718F775E03EB}" type="datetimeFigureOut">
              <a:rPr lang="de-DE" smtClean="0"/>
              <a:pPr/>
              <a:t>31.08.2017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BB45-A915-AA46-9B7A-F3BD4E99CD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2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F500-81B8-B447-B62D-718F775E03EB}" type="datetimeFigureOut">
              <a:rPr lang="de-DE" smtClean="0"/>
              <a:pPr/>
              <a:t>31.08.2017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BB45-A915-AA46-9B7A-F3BD4E99CD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17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F500-81B8-B447-B62D-718F775E03EB}" type="datetimeFigureOut">
              <a:rPr lang="de-DE" smtClean="0"/>
              <a:pPr/>
              <a:t>31.08.2017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BB45-A915-AA46-9B7A-F3BD4E99CD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00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F500-81B8-B447-B62D-718F775E03EB}" type="datetimeFigureOut">
              <a:rPr lang="de-DE" smtClean="0"/>
              <a:pPr/>
              <a:t>31.08.2017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BB45-A915-AA46-9B7A-F3BD4E99CD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17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F500-81B8-B447-B62D-718F775E03EB}" type="datetimeFigureOut">
              <a:rPr lang="de-DE" smtClean="0"/>
              <a:pPr/>
              <a:t>31.08.2017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BB45-A915-AA46-9B7A-F3BD4E99CD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54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F500-81B8-B447-B62D-718F775E03EB}" type="datetimeFigureOut">
              <a:rPr lang="de-DE" smtClean="0"/>
              <a:pPr/>
              <a:t>31.08.2017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BB45-A915-AA46-9B7A-F3BD4E99CD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16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F500-81B8-B447-B62D-718F775E03EB}" type="datetimeFigureOut">
              <a:rPr lang="de-DE" smtClean="0"/>
              <a:pPr/>
              <a:t>31.08.2017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BB45-A915-AA46-9B7A-F3BD4E99CD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28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F500-81B8-B447-B62D-718F775E03EB}" type="datetimeFigureOut">
              <a:rPr lang="de-DE" smtClean="0"/>
              <a:pPr/>
              <a:t>31.08.2017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BB45-A915-AA46-9B7A-F3BD4E99CD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85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F500-81B8-B447-B62D-718F775E03EB}" type="datetimeFigureOut">
              <a:rPr lang="de-DE" smtClean="0"/>
              <a:pPr/>
              <a:t>31.08.2017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BB45-A915-AA46-9B7A-F3BD4E99CD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70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553200" y="6126163"/>
            <a:ext cx="2133600" cy="357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 b="1" i="0">
                <a:solidFill>
                  <a:schemeClr val="tx1"/>
                </a:solidFill>
              </a:defRPr>
            </a:lvl1pPr>
          </a:lstStyle>
          <a:p>
            <a:fld id="{DF695ED5-6C12-D24E-A9B0-941CBD136989}" type="datetime1">
              <a:rPr lang="de-DE" smtClean="0"/>
              <a:pPr/>
              <a:t>31.08.2017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89700"/>
            <a:ext cx="2133600" cy="2317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183DBB45-A915-AA46-9B7A-F3BD4E99CD1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9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t17.sachsen-anhalt.de/Profilinet_ST_P/public/Hilfe/Info/infoinvestiv.htm#nsl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558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7000">
                <a:srgbClr val="00146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1270000"/>
            <a:ext cx="6604000" cy="26670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1270000"/>
            <a:ext cx="381000" cy="133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40001" y="1581149"/>
            <a:ext cx="6537818" cy="2209801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4800"/>
              </a:lnSpc>
            </a:pPr>
            <a:r>
              <a:rPr lang="de-DE" b="1" cap="all" spc="100" dirty="0" smtClean="0">
                <a:cs typeface="TheSans 7-Bold"/>
              </a:rPr>
              <a:t/>
            </a:r>
            <a:br>
              <a:rPr lang="de-DE" b="1" cap="all" spc="100" dirty="0" smtClean="0">
                <a:cs typeface="TheSans 7-Bold"/>
              </a:rPr>
            </a:br>
            <a:r>
              <a:rPr lang="de-DE" b="1" cap="all" spc="100" dirty="0" smtClean="0">
                <a:cs typeface="TheSans 7-Bold"/>
              </a:rPr>
              <a:t>Netzwerk Stadt/Land</a:t>
            </a:r>
            <a:br>
              <a:rPr lang="de-DE" b="1" cap="all" spc="100" dirty="0" smtClean="0">
                <a:cs typeface="TheSans 7-Bold"/>
              </a:rPr>
            </a:br>
            <a:r>
              <a:rPr lang="de-DE" sz="2400" b="1" cap="all" spc="100" dirty="0" err="1" smtClean="0">
                <a:cs typeface="TheSans 7-Bold"/>
              </a:rPr>
              <a:t>staatssekretär</a:t>
            </a:r>
            <a:r>
              <a:rPr lang="de-DE" sz="2400" b="1" cap="all" spc="100" dirty="0" smtClean="0">
                <a:cs typeface="TheSans 7-Bold"/>
              </a:rPr>
              <a:t> Dr.</a:t>
            </a:r>
            <a:r>
              <a:rPr lang="de-DE" sz="2400" b="1" cap="all" spc="100" dirty="0">
                <a:cs typeface="TheSans 7-Bold"/>
              </a:rPr>
              <a:t> </a:t>
            </a:r>
            <a:r>
              <a:rPr lang="de-DE" sz="2400" b="1" cap="all" spc="100" dirty="0" smtClean="0">
                <a:cs typeface="TheSans 7-Bold"/>
              </a:rPr>
              <a:t>Ralf-Peter Weber</a:t>
            </a:r>
            <a:br>
              <a:rPr lang="de-DE" sz="2400" b="1" cap="all" spc="100" dirty="0" smtClean="0">
                <a:cs typeface="TheSans 7-Bold"/>
              </a:rPr>
            </a:br>
            <a:r>
              <a:rPr lang="de-DE" sz="2400" b="1" cap="all" spc="100" dirty="0" smtClean="0">
                <a:cs typeface="TheSans 7-Bold"/>
              </a:rPr>
              <a:t/>
            </a:r>
            <a:br>
              <a:rPr lang="de-DE" sz="2400" b="1" cap="all" spc="100" dirty="0" smtClean="0">
                <a:cs typeface="TheSans 7-Bold"/>
              </a:rPr>
            </a:br>
            <a:r>
              <a:rPr lang="de-DE" sz="3200" b="1" cap="all" spc="100" dirty="0" smtClean="0">
                <a:cs typeface="TheSans 7-Bold"/>
              </a:rPr>
              <a:t/>
            </a:r>
            <a:br>
              <a:rPr lang="de-DE" sz="3200" b="1" cap="all" spc="100" dirty="0" smtClean="0">
                <a:cs typeface="TheSans 7-Bold"/>
              </a:rPr>
            </a:br>
            <a:r>
              <a:rPr lang="de-DE" sz="3200" b="1" cap="all" spc="100" dirty="0" smtClean="0">
                <a:cs typeface="TheSans 7-Bold"/>
              </a:rPr>
              <a:t>  </a:t>
            </a:r>
            <a:endParaRPr lang="de-DE" sz="3200" b="1" cap="all" spc="100" dirty="0">
              <a:cs typeface="TheSans 7-Bold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40002" y="3270251"/>
            <a:ext cx="6193206" cy="666750"/>
          </a:xfrm>
        </p:spPr>
        <p:txBody>
          <a:bodyPr lIns="0" tIns="0" rIns="0" bIns="0">
            <a:normAutofit fontScale="70000" lnSpcReduction="20000"/>
          </a:bodyPr>
          <a:lstStyle/>
          <a:p>
            <a:pPr algn="l">
              <a:lnSpc>
                <a:spcPts val="1800"/>
              </a:lnSpc>
            </a:pPr>
            <a:endParaRPr lang="de-DE" sz="2400" b="1" cap="all" spc="100" dirty="0" smtClean="0">
              <a:solidFill>
                <a:schemeClr val="tx2"/>
              </a:solidFill>
              <a:latin typeface="+mj-lt"/>
              <a:cs typeface="TheSans 7C-BoldCaps"/>
            </a:endParaRPr>
          </a:p>
          <a:p>
            <a:pPr algn="l">
              <a:lnSpc>
                <a:spcPts val="1800"/>
              </a:lnSpc>
            </a:pPr>
            <a:r>
              <a:rPr lang="de-DE" sz="2400" b="1" cap="all" spc="100" dirty="0" smtClean="0">
                <a:solidFill>
                  <a:schemeClr val="tx2"/>
                </a:solidFill>
                <a:latin typeface="+mj-lt"/>
                <a:cs typeface="TheSans 7C-BoldCaps"/>
              </a:rPr>
              <a:t> Konferenz der Landesregierung am 23.August 2017</a:t>
            </a:r>
            <a:endParaRPr lang="de-DE" sz="2400" b="1" cap="all" spc="100" dirty="0">
              <a:solidFill>
                <a:schemeClr val="tx2"/>
              </a:solidFill>
              <a:latin typeface="+mj-lt"/>
              <a:cs typeface="TheSans 7C-BoldCap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159000" y="2603500"/>
            <a:ext cx="381000" cy="133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2" descr="eu.strukturfonds.2014-2020_ELER_powerpoint_rgb_abbind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u.strukturfonds.2014-2020_ELER_powerpoint_rgb_abbinder_inha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063"/>
            <a:ext cx="9144000" cy="127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9850" y="762000"/>
            <a:ext cx="9144000" cy="482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54000" y="315268"/>
            <a:ext cx="5562600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600" b="1" cap="all" spc="100" dirty="0" smtClean="0"/>
              <a:t>Das Netzwerk </a:t>
            </a:r>
            <a:r>
              <a:rPr lang="de-DE" sz="1600" b="1" cap="all" spc="100" dirty="0" err="1" smtClean="0"/>
              <a:t>stadt</a:t>
            </a:r>
            <a:r>
              <a:rPr lang="de-DE" sz="1600" b="1" cap="all" spc="100" dirty="0" smtClean="0"/>
              <a:t>/Land</a:t>
            </a:r>
            <a:endParaRPr lang="de-DE" sz="1600" b="1" cap="all" spc="100" dirty="0"/>
          </a:p>
        </p:txBody>
      </p:sp>
      <p:sp>
        <p:nvSpPr>
          <p:cNvPr id="13" name="Textfeld 12"/>
          <p:cNvSpPr txBox="1"/>
          <p:nvPr/>
        </p:nvSpPr>
        <p:spPr>
          <a:xfrm>
            <a:off x="374650" y="546100"/>
            <a:ext cx="6629400" cy="7140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4000" b="1" dirty="0" smtClean="0"/>
          </a:p>
          <a:p>
            <a:r>
              <a:rPr lang="de-DE" sz="4000" b="1" dirty="0" smtClean="0"/>
              <a:t>Weitere Informationen zu der Maßnahme mit den Antragsunterlagen finden Sie unter:</a:t>
            </a:r>
          </a:p>
          <a:p>
            <a:endParaRPr lang="de-DE" sz="3600" b="1" dirty="0" smtClean="0"/>
          </a:p>
          <a:p>
            <a:r>
              <a:rPr lang="de-DE" sz="3200" u="sng" dirty="0" smtClean="0">
                <a:solidFill>
                  <a:srgbClr val="0000FF"/>
                </a:solidFill>
                <a:latin typeface="Verdana"/>
                <a:ea typeface="Calibri"/>
                <a:cs typeface="Times New Roman"/>
                <a:hlinkClick r:id="rId3"/>
              </a:rPr>
              <a:t>https</a:t>
            </a:r>
            <a:r>
              <a:rPr lang="de-DE" sz="3200" u="sng" dirty="0">
                <a:solidFill>
                  <a:srgbClr val="0000FF"/>
                </a:solidFill>
                <a:latin typeface="Verdana"/>
                <a:ea typeface="Calibri"/>
                <a:cs typeface="Times New Roman"/>
                <a:hlinkClick r:id="rId3"/>
              </a:rPr>
              <a:t>://</a:t>
            </a:r>
            <a:r>
              <a:rPr lang="de-DE" sz="3200" u="sng" dirty="0" smtClean="0">
                <a:solidFill>
                  <a:srgbClr val="0000FF"/>
                </a:solidFill>
                <a:latin typeface="Verdana"/>
                <a:ea typeface="Calibri"/>
                <a:cs typeface="Times New Roman"/>
                <a:hlinkClick r:id="rId3"/>
              </a:rPr>
              <a:t>www.</a:t>
            </a:r>
            <a:r>
              <a:rPr lang="de-DE" sz="3200" u="sng" dirty="0" smtClean="0">
                <a:solidFill>
                  <a:srgbClr val="0000FF"/>
                </a:solidFill>
                <a:latin typeface="Verdana"/>
                <a:ea typeface="Calibri"/>
                <a:cs typeface="Times New Roman"/>
              </a:rPr>
              <a:t>elaisa.sachsen-anhalt.de</a:t>
            </a:r>
            <a:endParaRPr lang="de-DE" sz="4000" b="1" dirty="0"/>
          </a:p>
          <a:p>
            <a:endParaRPr lang="de-DE" sz="4000" b="1" dirty="0" smtClean="0"/>
          </a:p>
          <a:p>
            <a:endParaRPr lang="de-DE" sz="4000" b="1" dirty="0" smtClean="0"/>
          </a:p>
          <a:p>
            <a:endParaRPr lang="de-DE" sz="4000" b="1" dirty="0"/>
          </a:p>
          <a:p>
            <a:endParaRPr lang="de-DE" sz="4000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7366000" y="2032000"/>
            <a:ext cx="161290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r>
              <a:rPr lang="de-DE" sz="1400" b="1" dirty="0" smtClean="0">
                <a:solidFill>
                  <a:schemeClr val="bg2"/>
                </a:solidFill>
              </a:rPr>
              <a:t>.</a:t>
            </a: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r>
              <a:rPr lang="de-DE" sz="1400" b="1" dirty="0" smtClean="0">
                <a:solidFill>
                  <a:schemeClr val="bg2"/>
                </a:solidFill>
              </a:rPr>
              <a:t>:</a:t>
            </a:r>
          </a:p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553200" y="6126163"/>
            <a:ext cx="2133600" cy="357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 b="1" i="0">
                <a:solidFill>
                  <a:schemeClr val="tx1"/>
                </a:solidFill>
              </a:defRPr>
            </a:lvl1pPr>
          </a:lstStyle>
          <a:p>
            <a:fld id="{DF695ED5-6C12-D24E-A9B0-941CBD136989}" type="datetime1">
              <a:rPr lang="de-DE" smtClean="0"/>
              <a:pPr/>
              <a:t>31.08.2017</a:t>
            </a:fld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1606"/>
            <a:ext cx="2133600" cy="1936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183DBB45-A915-AA46-9B7A-F3BD4E99CD1D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7000" cy="2540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254000"/>
            <a:ext cx="127000" cy="25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3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u.strukturfonds.2014-2020_ELER_powerpoint_rgb_abbinder_inha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063"/>
            <a:ext cx="9144000" cy="127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9850" y="762000"/>
            <a:ext cx="9144000" cy="482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54000" y="315268"/>
            <a:ext cx="5562600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600" b="1" cap="all" spc="100" dirty="0" smtClean="0"/>
              <a:t>Das Netzwerk </a:t>
            </a:r>
            <a:r>
              <a:rPr lang="de-DE" sz="1600" b="1" cap="all" spc="100" dirty="0" err="1" smtClean="0"/>
              <a:t>stadt</a:t>
            </a:r>
            <a:r>
              <a:rPr lang="de-DE" sz="1600" b="1" cap="all" spc="100" dirty="0" smtClean="0"/>
              <a:t>/Land</a:t>
            </a:r>
            <a:endParaRPr lang="de-DE" sz="1600" b="1" cap="all" spc="100" dirty="0"/>
          </a:p>
        </p:txBody>
      </p:sp>
      <p:sp>
        <p:nvSpPr>
          <p:cNvPr id="13" name="Textfeld 12"/>
          <p:cNvSpPr txBox="1"/>
          <p:nvPr/>
        </p:nvSpPr>
        <p:spPr>
          <a:xfrm>
            <a:off x="374650" y="546100"/>
            <a:ext cx="6629400" cy="7940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4000" b="1" dirty="0" smtClean="0"/>
          </a:p>
          <a:p>
            <a:r>
              <a:rPr lang="de-DE" sz="4000" b="1" dirty="0" smtClean="0"/>
              <a:t>Was wird nach RL Netzwerk gefördert? </a:t>
            </a:r>
            <a:r>
              <a:rPr lang="de-DE" sz="3600" b="1" dirty="0" smtClean="0"/>
              <a:t>(Hier noch keine Frist!)</a:t>
            </a:r>
          </a:p>
          <a:p>
            <a:r>
              <a:rPr lang="de-DE" sz="4000" b="1" dirty="0" smtClean="0"/>
              <a:t>Studien und kleine Maßnahmen</a:t>
            </a:r>
            <a:r>
              <a:rPr lang="de-DE" sz="3200" b="1" dirty="0" smtClean="0"/>
              <a:t>(Modell- und Demonstrationsvorhaben) </a:t>
            </a:r>
            <a:r>
              <a:rPr lang="de-DE" sz="4000" b="1" dirty="0" smtClean="0"/>
              <a:t>in den vier Themenfeldern</a:t>
            </a:r>
            <a:endParaRPr lang="de-DE" sz="4000" b="1" dirty="0"/>
          </a:p>
          <a:p>
            <a:endParaRPr lang="de-DE" sz="4000" b="1" dirty="0" smtClean="0"/>
          </a:p>
          <a:p>
            <a:endParaRPr lang="de-DE" sz="4000" b="1" dirty="0"/>
          </a:p>
          <a:p>
            <a:endParaRPr lang="de-DE" sz="4000" b="1" dirty="0" smtClean="0"/>
          </a:p>
          <a:p>
            <a:endParaRPr lang="de-DE" sz="4000" b="1" dirty="0"/>
          </a:p>
          <a:p>
            <a:endParaRPr lang="de-DE" sz="4000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7366000" y="2032000"/>
            <a:ext cx="1612900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1400" b="1" dirty="0">
                <a:solidFill>
                  <a:schemeClr val="bg2"/>
                </a:solidFill>
              </a:rPr>
              <a:t>Vier Themenfelder:</a:t>
            </a:r>
          </a:p>
          <a:p>
            <a:pPr>
              <a:lnSpc>
                <a:spcPts val="2000"/>
              </a:lnSpc>
            </a:pPr>
            <a:r>
              <a:rPr lang="de-DE" sz="1400" b="1" dirty="0">
                <a:solidFill>
                  <a:schemeClr val="bg2"/>
                </a:solidFill>
              </a:rPr>
              <a:t>1. Kommunale Entwicklung</a:t>
            </a:r>
          </a:p>
          <a:p>
            <a:pPr>
              <a:lnSpc>
                <a:spcPts val="2000"/>
              </a:lnSpc>
            </a:pPr>
            <a:r>
              <a:rPr lang="de-DE" sz="1400" b="1" dirty="0">
                <a:solidFill>
                  <a:schemeClr val="bg2"/>
                </a:solidFill>
              </a:rPr>
              <a:t>2. Umweltschutz und Ressourcenschonung</a:t>
            </a:r>
          </a:p>
          <a:p>
            <a:pPr>
              <a:lnSpc>
                <a:spcPts val="2000"/>
              </a:lnSpc>
            </a:pPr>
            <a:r>
              <a:rPr lang="de-DE" sz="1400" b="1" dirty="0">
                <a:solidFill>
                  <a:schemeClr val="bg2"/>
                </a:solidFill>
              </a:rPr>
              <a:t>3. Soziales und Kulturelles</a:t>
            </a:r>
          </a:p>
          <a:p>
            <a:pPr>
              <a:lnSpc>
                <a:spcPts val="2000"/>
              </a:lnSpc>
            </a:pPr>
            <a:r>
              <a:rPr lang="de-DE" sz="1400" b="1" dirty="0">
                <a:solidFill>
                  <a:schemeClr val="bg2"/>
                </a:solidFill>
              </a:rPr>
              <a:t>4. Wirtschaftliche Entwicklung</a:t>
            </a:r>
          </a:p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r>
              <a:rPr lang="de-DE" sz="1400" b="1" dirty="0" smtClean="0">
                <a:solidFill>
                  <a:schemeClr val="bg2"/>
                </a:solidFill>
              </a:rPr>
              <a:t>.</a:t>
            </a: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r>
              <a:rPr lang="de-DE" sz="1400" b="1" dirty="0" smtClean="0">
                <a:solidFill>
                  <a:schemeClr val="bg2"/>
                </a:solidFill>
              </a:rPr>
              <a:t>:</a:t>
            </a:r>
          </a:p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553200" y="6126163"/>
            <a:ext cx="2133600" cy="357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 b="1" i="0">
                <a:solidFill>
                  <a:schemeClr val="tx1"/>
                </a:solidFill>
              </a:defRPr>
            </a:lvl1pPr>
          </a:lstStyle>
          <a:p>
            <a:fld id="{DF695ED5-6C12-D24E-A9B0-941CBD136989}" type="datetime1">
              <a:rPr lang="de-DE" smtClean="0"/>
              <a:pPr/>
              <a:t>31.08.2017</a:t>
            </a:fld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1606"/>
            <a:ext cx="2133600" cy="1936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183DBB45-A915-AA46-9B7A-F3BD4E99CD1D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000" cy="2540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254000"/>
            <a:ext cx="127000" cy="25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5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u.strukturfonds.2014-2020_ELER_powerpoint_rgb_abbinder_inha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063"/>
            <a:ext cx="9144000" cy="127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9850" y="762000"/>
            <a:ext cx="9144000" cy="482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54000" y="315268"/>
            <a:ext cx="5562600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600" b="1" cap="all" spc="100" dirty="0" smtClean="0"/>
              <a:t>Das Netzwerk </a:t>
            </a:r>
            <a:r>
              <a:rPr lang="de-DE" sz="1600" b="1" cap="all" spc="100" dirty="0" err="1" smtClean="0"/>
              <a:t>stadt</a:t>
            </a:r>
            <a:r>
              <a:rPr lang="de-DE" sz="1600" b="1" cap="all" spc="100" dirty="0" smtClean="0"/>
              <a:t>/Land</a:t>
            </a:r>
            <a:endParaRPr lang="de-DE" sz="1600" b="1" cap="all" spc="100" dirty="0"/>
          </a:p>
        </p:txBody>
      </p:sp>
      <p:sp>
        <p:nvSpPr>
          <p:cNvPr id="13" name="Textfeld 12"/>
          <p:cNvSpPr txBox="1"/>
          <p:nvPr/>
        </p:nvSpPr>
        <p:spPr>
          <a:xfrm>
            <a:off x="374650" y="546100"/>
            <a:ext cx="6629400" cy="67710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4000" b="1" dirty="0" smtClean="0"/>
          </a:p>
          <a:p>
            <a:r>
              <a:rPr lang="de-DE" sz="4000" b="1" dirty="0" smtClean="0"/>
              <a:t>Wer wird nach der RL gefördert? </a:t>
            </a:r>
          </a:p>
          <a:p>
            <a:r>
              <a:rPr lang="de-DE" sz="4000" b="1" dirty="0" smtClean="0"/>
              <a:t>Natürliche Personen oder juristische Personen des </a:t>
            </a:r>
            <a:r>
              <a:rPr lang="de-DE" sz="4000" b="1" dirty="0" err="1" smtClean="0"/>
              <a:t>öffentl</a:t>
            </a:r>
            <a:r>
              <a:rPr lang="de-DE" sz="4000" b="1" dirty="0" smtClean="0"/>
              <a:t>. oder </a:t>
            </a:r>
            <a:r>
              <a:rPr lang="de-DE" sz="4000" b="1" dirty="0" err="1" smtClean="0"/>
              <a:t>pr</a:t>
            </a:r>
            <a:r>
              <a:rPr lang="de-DE" sz="4000" b="1" dirty="0" smtClean="0"/>
              <a:t>. Rechts</a:t>
            </a:r>
            <a:endParaRPr lang="de-DE" sz="4000" b="1" dirty="0"/>
          </a:p>
          <a:p>
            <a:endParaRPr lang="de-DE" sz="4000" b="1" dirty="0" smtClean="0"/>
          </a:p>
          <a:p>
            <a:endParaRPr lang="de-DE" sz="4000" b="1" dirty="0"/>
          </a:p>
          <a:p>
            <a:endParaRPr lang="de-DE" sz="4000" b="1" dirty="0" smtClean="0"/>
          </a:p>
          <a:p>
            <a:endParaRPr lang="de-DE" sz="4000" b="1" dirty="0"/>
          </a:p>
          <a:p>
            <a:endParaRPr lang="de-DE" sz="4000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7366000" y="2032000"/>
            <a:ext cx="161290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r>
              <a:rPr lang="de-DE" sz="1400" b="1" dirty="0" smtClean="0">
                <a:solidFill>
                  <a:schemeClr val="bg2"/>
                </a:solidFill>
              </a:rPr>
              <a:t>.</a:t>
            </a: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r>
              <a:rPr lang="de-DE" sz="1400" b="1" dirty="0" smtClean="0">
                <a:solidFill>
                  <a:schemeClr val="bg2"/>
                </a:solidFill>
              </a:rPr>
              <a:t>:</a:t>
            </a:r>
          </a:p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553200" y="6126163"/>
            <a:ext cx="2133600" cy="357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 b="1" i="0">
                <a:solidFill>
                  <a:schemeClr val="tx1"/>
                </a:solidFill>
              </a:defRPr>
            </a:lvl1pPr>
          </a:lstStyle>
          <a:p>
            <a:fld id="{DF695ED5-6C12-D24E-A9B0-941CBD136989}" type="datetime1">
              <a:rPr lang="de-DE" smtClean="0"/>
              <a:pPr/>
              <a:t>31.08.2017</a:t>
            </a:fld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1606"/>
            <a:ext cx="2133600" cy="1936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183DBB45-A915-AA46-9B7A-F3BD4E99CD1D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000" cy="2540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254000"/>
            <a:ext cx="127000" cy="25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4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u.strukturfonds.2014-2020_ELER_powerpoint_rgb_abbinder_inha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063"/>
            <a:ext cx="9144000" cy="127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9850" y="762000"/>
            <a:ext cx="9144000" cy="482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54000" y="315268"/>
            <a:ext cx="5562600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600" b="1" cap="all" spc="100" dirty="0" smtClean="0"/>
              <a:t>Das Netzwerk </a:t>
            </a:r>
            <a:r>
              <a:rPr lang="de-DE" sz="1600" b="1" cap="all" spc="100" dirty="0" err="1" smtClean="0"/>
              <a:t>stadt</a:t>
            </a:r>
            <a:r>
              <a:rPr lang="de-DE" sz="1600" b="1" cap="all" spc="100" dirty="0" smtClean="0"/>
              <a:t>/Land</a:t>
            </a:r>
            <a:endParaRPr lang="de-DE" sz="1600" b="1" cap="all" spc="100" dirty="0"/>
          </a:p>
        </p:txBody>
      </p:sp>
      <p:sp>
        <p:nvSpPr>
          <p:cNvPr id="13" name="Textfeld 12"/>
          <p:cNvSpPr txBox="1"/>
          <p:nvPr/>
        </p:nvSpPr>
        <p:spPr>
          <a:xfrm>
            <a:off x="374650" y="546100"/>
            <a:ext cx="6629400" cy="67710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4000" b="1" dirty="0" smtClean="0"/>
          </a:p>
          <a:p>
            <a:r>
              <a:rPr lang="de-DE" sz="4000" b="1" dirty="0" smtClean="0"/>
              <a:t>Wie wird nach der RL gefördert? </a:t>
            </a:r>
          </a:p>
          <a:p>
            <a:r>
              <a:rPr lang="de-DE" sz="4000" b="1" dirty="0" smtClean="0"/>
              <a:t>Nach derzeitigem Entwurf:</a:t>
            </a:r>
          </a:p>
          <a:p>
            <a:r>
              <a:rPr lang="de-DE" sz="4000" b="1" dirty="0" smtClean="0"/>
              <a:t>100 % ohne Umsatzsteuer, max. 200 T€, Ausnahmen mögl.</a:t>
            </a:r>
            <a:endParaRPr lang="de-DE" sz="4000" b="1" dirty="0"/>
          </a:p>
          <a:p>
            <a:endParaRPr lang="de-DE" sz="4000" b="1" dirty="0" smtClean="0"/>
          </a:p>
          <a:p>
            <a:endParaRPr lang="de-DE" sz="4000" b="1" dirty="0"/>
          </a:p>
          <a:p>
            <a:endParaRPr lang="de-DE" sz="4000" b="1" dirty="0" smtClean="0"/>
          </a:p>
          <a:p>
            <a:endParaRPr lang="de-DE" sz="4000" b="1" dirty="0"/>
          </a:p>
          <a:p>
            <a:endParaRPr lang="de-DE" sz="4000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7366000" y="2032000"/>
            <a:ext cx="161290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r>
              <a:rPr lang="de-DE" sz="1400" b="1" dirty="0" smtClean="0">
                <a:solidFill>
                  <a:schemeClr val="bg2"/>
                </a:solidFill>
              </a:rPr>
              <a:t>.</a:t>
            </a: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r>
              <a:rPr lang="de-DE" sz="1400" b="1" dirty="0" smtClean="0">
                <a:solidFill>
                  <a:schemeClr val="bg2"/>
                </a:solidFill>
              </a:rPr>
              <a:t>:</a:t>
            </a:r>
          </a:p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553200" y="6126163"/>
            <a:ext cx="2133600" cy="357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 b="1" i="0">
                <a:solidFill>
                  <a:schemeClr val="tx1"/>
                </a:solidFill>
              </a:defRPr>
            </a:lvl1pPr>
          </a:lstStyle>
          <a:p>
            <a:fld id="{DF695ED5-6C12-D24E-A9B0-941CBD136989}" type="datetime1">
              <a:rPr lang="de-DE" smtClean="0"/>
              <a:pPr/>
              <a:t>31.08.2017</a:t>
            </a:fld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1606"/>
            <a:ext cx="2133600" cy="1936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183DBB45-A915-AA46-9B7A-F3BD4E99CD1D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000" cy="2540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254000"/>
            <a:ext cx="127000" cy="25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9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762000"/>
            <a:ext cx="9144000" cy="546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572000" y="1238250"/>
            <a:ext cx="662940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endParaRPr lang="de-DE" sz="3000" b="1" dirty="0" smtClean="0"/>
          </a:p>
          <a:p>
            <a:pPr>
              <a:lnSpc>
                <a:spcPts val="2400"/>
              </a:lnSpc>
            </a:pPr>
            <a:endParaRPr lang="de-DE" sz="3000" b="1" dirty="0"/>
          </a:p>
          <a:p>
            <a:pPr>
              <a:lnSpc>
                <a:spcPts val="2400"/>
              </a:lnSpc>
            </a:pPr>
            <a:endParaRPr lang="de-DE" sz="3000" b="1" dirty="0" smtClean="0"/>
          </a:p>
          <a:p>
            <a:pPr>
              <a:lnSpc>
                <a:spcPts val="2400"/>
              </a:lnSpc>
            </a:pPr>
            <a:endParaRPr lang="de-DE" sz="3000" b="1" dirty="0"/>
          </a:p>
          <a:p>
            <a:pPr>
              <a:lnSpc>
                <a:spcPts val="2400"/>
              </a:lnSpc>
            </a:pPr>
            <a:endParaRPr lang="de-DE" sz="3000" b="1" dirty="0" smtClean="0"/>
          </a:p>
          <a:p>
            <a:pPr>
              <a:lnSpc>
                <a:spcPts val="2400"/>
              </a:lnSpc>
            </a:pPr>
            <a:endParaRPr lang="de-DE" sz="3000" b="1" dirty="0"/>
          </a:p>
          <a:p>
            <a:pPr>
              <a:lnSpc>
                <a:spcPts val="2400"/>
              </a:lnSpc>
            </a:pPr>
            <a:endParaRPr lang="de-DE" sz="3000" b="1" dirty="0" smtClean="0"/>
          </a:p>
          <a:p>
            <a:pPr>
              <a:lnSpc>
                <a:spcPts val="2400"/>
              </a:lnSpc>
            </a:pPr>
            <a:r>
              <a:rPr lang="de-DE" sz="3000" b="1" dirty="0" smtClean="0"/>
              <a:t>Dankeschön</a:t>
            </a:r>
            <a:endParaRPr lang="de-DE" sz="30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4572000" y="2032000"/>
            <a:ext cx="4394200" cy="2691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endParaRPr lang="de-DE" sz="1700" dirty="0"/>
          </a:p>
        </p:txBody>
      </p:sp>
      <p:sp>
        <p:nvSpPr>
          <p:cNvPr id="11" name="Rechteck 10"/>
          <p:cNvSpPr/>
          <p:nvPr/>
        </p:nvSpPr>
        <p:spPr>
          <a:xfrm>
            <a:off x="0" y="762000"/>
            <a:ext cx="4318000" cy="5461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7000">
                <a:srgbClr val="00146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553200" y="6126163"/>
            <a:ext cx="2133600" cy="357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 b="1" i="0">
                <a:solidFill>
                  <a:schemeClr val="tx1"/>
                </a:solidFill>
              </a:defRPr>
            </a:lvl1pPr>
          </a:lstStyle>
          <a:p>
            <a:fld id="{DF695ED5-6C12-D24E-A9B0-941CBD136989}" type="datetime1">
              <a:rPr lang="de-DE" smtClean="0"/>
              <a:pPr/>
              <a:t>31.08.2017</a:t>
            </a:fld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1606"/>
            <a:ext cx="2133600" cy="1936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183DBB45-A915-AA46-9B7A-F3BD4E99CD1D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254000" y="315268"/>
            <a:ext cx="5562600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600" b="1" cap="all" spc="100" dirty="0" smtClean="0"/>
              <a:t>Das Netzwerk Stadt/Land</a:t>
            </a:r>
            <a:endParaRPr lang="de-DE" sz="1600" b="1" cap="all" spc="100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000" cy="2540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0" y="254000"/>
            <a:ext cx="127000" cy="25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9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u.strukturfonds.2014-2020_ELER_powerpoint_rgb_abbinder_inha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063"/>
            <a:ext cx="9144000" cy="127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9850" y="762000"/>
            <a:ext cx="9144000" cy="482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54000" y="315268"/>
            <a:ext cx="5562600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600" b="1" cap="all" spc="100" dirty="0" smtClean="0"/>
              <a:t>Das Netzwerk </a:t>
            </a:r>
            <a:r>
              <a:rPr lang="de-DE" sz="1600" b="1" cap="all" spc="100" dirty="0" err="1" smtClean="0"/>
              <a:t>stadt</a:t>
            </a:r>
            <a:r>
              <a:rPr lang="de-DE" sz="1600" b="1" cap="all" spc="100" dirty="0" smtClean="0"/>
              <a:t>/Land</a:t>
            </a:r>
            <a:endParaRPr lang="de-DE" sz="1600" b="1" cap="all" spc="100" dirty="0"/>
          </a:p>
        </p:txBody>
      </p:sp>
      <p:sp>
        <p:nvSpPr>
          <p:cNvPr id="13" name="Textfeld 12"/>
          <p:cNvSpPr txBox="1"/>
          <p:nvPr/>
        </p:nvSpPr>
        <p:spPr>
          <a:xfrm>
            <a:off x="396874" y="546100"/>
            <a:ext cx="8070851" cy="67710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4000" b="1" dirty="0" smtClean="0"/>
          </a:p>
          <a:p>
            <a:r>
              <a:rPr lang="de-DE" sz="4000" b="1" dirty="0" smtClean="0"/>
              <a:t>Ein neues Programm mit EU-Mitteln aus dem EPLR LSA</a:t>
            </a:r>
          </a:p>
          <a:p>
            <a:r>
              <a:rPr lang="de-DE" sz="4000" b="1" dirty="0" smtClean="0"/>
              <a:t>mit Fördersätzen zu 80 % für das Netzwerk und 100 % für die Studien und kl. Maßnahmen.</a:t>
            </a:r>
          </a:p>
          <a:p>
            <a:r>
              <a:rPr lang="de-DE" sz="4000" b="1" dirty="0" smtClean="0"/>
              <a:t> </a:t>
            </a:r>
          </a:p>
          <a:p>
            <a:r>
              <a:rPr lang="de-DE" sz="4000" b="1" dirty="0" smtClean="0"/>
              <a:t> </a:t>
            </a:r>
          </a:p>
          <a:p>
            <a:endParaRPr lang="de-DE" sz="4000" b="1" dirty="0" smtClean="0"/>
          </a:p>
          <a:p>
            <a:endParaRPr lang="de-DE" sz="4000" b="1" dirty="0" smtClean="0"/>
          </a:p>
          <a:p>
            <a:endParaRPr lang="de-DE" sz="4000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7366000" y="2032000"/>
            <a:ext cx="161290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r>
              <a:rPr lang="de-DE" sz="1400" b="1" dirty="0" smtClean="0">
                <a:solidFill>
                  <a:schemeClr val="bg2"/>
                </a:solidFill>
              </a:rPr>
              <a:t>.</a:t>
            </a: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r>
              <a:rPr lang="de-DE" sz="1400" b="1" dirty="0" smtClean="0">
                <a:solidFill>
                  <a:schemeClr val="bg2"/>
                </a:solidFill>
              </a:rPr>
              <a:t>:</a:t>
            </a:r>
          </a:p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553200" y="6126163"/>
            <a:ext cx="2133600" cy="357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 b="1" i="0">
                <a:solidFill>
                  <a:schemeClr val="tx1"/>
                </a:solidFill>
              </a:defRPr>
            </a:lvl1pPr>
          </a:lstStyle>
          <a:p>
            <a:fld id="{DF695ED5-6C12-D24E-A9B0-941CBD136989}" type="datetime1">
              <a:rPr lang="de-DE" smtClean="0"/>
              <a:pPr/>
              <a:t>31.08.2017</a:t>
            </a:fld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1606"/>
            <a:ext cx="2133600" cy="1936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183DBB45-A915-AA46-9B7A-F3BD4E99CD1D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000" cy="2540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254000"/>
            <a:ext cx="127000" cy="25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5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u.strukturfonds.2014-2020_ELER_powerpoint_rgb_abbinder_inha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063"/>
            <a:ext cx="9144000" cy="127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762000"/>
            <a:ext cx="9144000" cy="482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54000" y="315268"/>
            <a:ext cx="5562600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600" b="1" cap="all" spc="100" dirty="0" smtClean="0"/>
              <a:t>Das Netzwerk </a:t>
            </a:r>
            <a:r>
              <a:rPr lang="de-DE" sz="1600" b="1" cap="all" spc="100" dirty="0" err="1" smtClean="0"/>
              <a:t>stadt</a:t>
            </a:r>
            <a:r>
              <a:rPr lang="de-DE" sz="1600" b="1" cap="all" spc="100" dirty="0" smtClean="0"/>
              <a:t>/Land</a:t>
            </a:r>
            <a:endParaRPr lang="de-DE" sz="1600" b="1" cap="all" spc="100" dirty="0"/>
          </a:p>
        </p:txBody>
      </p:sp>
      <p:sp>
        <p:nvSpPr>
          <p:cNvPr id="13" name="Textfeld 12"/>
          <p:cNvSpPr txBox="1"/>
          <p:nvPr/>
        </p:nvSpPr>
        <p:spPr>
          <a:xfrm>
            <a:off x="203200" y="1320800"/>
            <a:ext cx="662940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 smtClean="0"/>
              <a:t>Was ist Gegenstand der Maßnahme Netzwerk Stadt/Land?</a:t>
            </a:r>
            <a:endParaRPr lang="de-DE" sz="48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366000" y="1565275"/>
            <a:ext cx="1612900" cy="4103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1400" b="1" dirty="0" smtClean="0">
                <a:solidFill>
                  <a:schemeClr val="bg2"/>
                </a:solidFill>
              </a:rPr>
              <a:t>Zweck</a:t>
            </a:r>
            <a:r>
              <a:rPr lang="de-DE" sz="1400" b="1" dirty="0">
                <a:solidFill>
                  <a:schemeClr val="bg2"/>
                </a:solidFill>
              </a:rPr>
              <a:t>:</a:t>
            </a:r>
            <a:r>
              <a:rPr lang="de-DE" sz="1400" dirty="0">
                <a:solidFill>
                  <a:schemeClr val="bg2"/>
                </a:solidFill>
              </a:rPr>
              <a:t> Unter </a:t>
            </a:r>
            <a:r>
              <a:rPr lang="de-DE" sz="1400" b="1" dirty="0">
                <a:solidFill>
                  <a:schemeClr val="bg2"/>
                </a:solidFill>
              </a:rPr>
              <a:t>aktiver </a:t>
            </a:r>
            <a:r>
              <a:rPr lang="de-DE" sz="1400" dirty="0">
                <a:solidFill>
                  <a:schemeClr val="bg2"/>
                </a:solidFill>
              </a:rPr>
              <a:t>Bürgerbeteiligung </a:t>
            </a:r>
          </a:p>
          <a:p>
            <a:pPr>
              <a:lnSpc>
                <a:spcPts val="2000"/>
              </a:lnSpc>
            </a:pPr>
            <a:r>
              <a:rPr lang="de-DE" sz="1400" dirty="0">
                <a:solidFill>
                  <a:schemeClr val="bg2"/>
                </a:solidFill>
              </a:rPr>
              <a:t>Stärkung der Eigenkräfte der ländlichen Räume zur Unterstützung des Erhalts und der Schaffung von Einkommensquellen, für die Zukunftssicherung ländlicher Gemeinden und für die Unterstützung einer nachhaltigen </a:t>
            </a:r>
            <a:r>
              <a:rPr lang="de-DE" sz="1400" dirty="0" smtClean="0">
                <a:solidFill>
                  <a:schemeClr val="bg2"/>
                </a:solidFill>
              </a:rPr>
              <a:t>Landnutzung</a:t>
            </a:r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553200" y="6126163"/>
            <a:ext cx="2133600" cy="357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 b="1" i="0">
                <a:solidFill>
                  <a:schemeClr val="tx1"/>
                </a:solidFill>
              </a:defRPr>
            </a:lvl1pPr>
          </a:lstStyle>
          <a:p>
            <a:fld id="{DF695ED5-6C12-D24E-A9B0-941CBD136989}" type="datetime1">
              <a:rPr lang="de-DE" smtClean="0"/>
              <a:pPr/>
              <a:t>31.08.2017</a:t>
            </a:fld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1606"/>
            <a:ext cx="2133600" cy="1936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183DBB45-A915-AA46-9B7A-F3BD4E99CD1D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000" cy="2540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254000"/>
            <a:ext cx="127000" cy="25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3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u.strukturfonds.2014-2020_ELER_powerpoint_rgb_abbinder_inha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063"/>
            <a:ext cx="9144000" cy="127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762000"/>
            <a:ext cx="9144000" cy="482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54000" y="315268"/>
            <a:ext cx="5562600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600" b="1" cap="all" spc="100" dirty="0" smtClean="0"/>
              <a:t>Das Netzwerk </a:t>
            </a:r>
            <a:r>
              <a:rPr lang="de-DE" sz="1600" b="1" cap="all" spc="100" dirty="0" err="1" smtClean="0"/>
              <a:t>stadt</a:t>
            </a:r>
            <a:r>
              <a:rPr lang="de-DE" sz="1600" b="1" cap="all" spc="100" dirty="0" smtClean="0"/>
              <a:t>/Land</a:t>
            </a:r>
            <a:endParaRPr lang="de-DE" sz="1600" b="1" cap="all" spc="100" dirty="0"/>
          </a:p>
        </p:txBody>
      </p:sp>
      <p:sp>
        <p:nvSpPr>
          <p:cNvPr id="13" name="Textfeld 12"/>
          <p:cNvSpPr txBox="1"/>
          <p:nvPr/>
        </p:nvSpPr>
        <p:spPr>
          <a:xfrm>
            <a:off x="254000" y="1152525"/>
            <a:ext cx="662940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4800" b="1" dirty="0" smtClean="0"/>
          </a:p>
          <a:p>
            <a:r>
              <a:rPr lang="de-DE" sz="3600" b="1" dirty="0" smtClean="0"/>
              <a:t>1. Tätigkeit eines Netzwerkes Stadt/Land für LSA, das gerade in einem Wettbewerb ausgerufen  ist.</a:t>
            </a:r>
            <a:endParaRPr lang="de-DE" sz="3600" b="1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553200" y="6126163"/>
            <a:ext cx="2133600" cy="357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 b="1" i="0">
                <a:solidFill>
                  <a:schemeClr val="tx1"/>
                </a:solidFill>
              </a:defRPr>
            </a:lvl1pPr>
          </a:lstStyle>
          <a:p>
            <a:fld id="{DF695ED5-6C12-D24E-A9B0-941CBD136989}" type="datetime1">
              <a:rPr lang="de-DE" smtClean="0"/>
              <a:pPr/>
              <a:t>31.08.2017</a:t>
            </a:fld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1606"/>
            <a:ext cx="2133600" cy="1936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183DBB45-A915-AA46-9B7A-F3BD4E99CD1D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000" cy="2540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254000"/>
            <a:ext cx="127000" cy="25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7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u.strukturfonds.2014-2020_ELER_powerpoint_rgb_abbinder_inha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063"/>
            <a:ext cx="9144000" cy="127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762000"/>
            <a:ext cx="9144000" cy="482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54000" y="315268"/>
            <a:ext cx="5562600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600" b="1" cap="all" spc="100" dirty="0" smtClean="0"/>
              <a:t>Das Netzwerk </a:t>
            </a:r>
            <a:r>
              <a:rPr lang="de-DE" sz="1600" b="1" cap="all" spc="100" dirty="0" err="1" smtClean="0"/>
              <a:t>stadt</a:t>
            </a:r>
            <a:r>
              <a:rPr lang="de-DE" sz="1600" b="1" cap="all" spc="100" dirty="0" smtClean="0"/>
              <a:t>/Land</a:t>
            </a:r>
            <a:endParaRPr lang="de-DE" sz="1600" b="1" cap="all" spc="100" dirty="0"/>
          </a:p>
        </p:txBody>
      </p:sp>
      <p:sp>
        <p:nvSpPr>
          <p:cNvPr id="13" name="Textfeld 12"/>
          <p:cNvSpPr txBox="1"/>
          <p:nvPr/>
        </p:nvSpPr>
        <p:spPr>
          <a:xfrm>
            <a:off x="412750" y="777875"/>
            <a:ext cx="6629400" cy="4678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0" b="1" dirty="0" smtClean="0"/>
              <a:t>2</a:t>
            </a:r>
            <a:r>
              <a:rPr lang="de-DE" sz="4000" b="1" dirty="0"/>
              <a:t>. </a:t>
            </a:r>
            <a:r>
              <a:rPr lang="de-DE" sz="3600" b="1" dirty="0" smtClean="0"/>
              <a:t>Förderung </a:t>
            </a:r>
            <a:r>
              <a:rPr lang="de-DE" sz="3600" b="1" dirty="0"/>
              <a:t>von </a:t>
            </a:r>
            <a:r>
              <a:rPr lang="de-DE" sz="3600" b="1" dirty="0" smtClean="0"/>
              <a:t>Studien und kleinen Maßnahmen in Wettbewerbsverfahren, die vom Netzwerk  Stadt/Land vorbereitet werden, aktuell nach thematischer Lage, Grundlage ist Richtlinie Netzwerk </a:t>
            </a:r>
            <a:endParaRPr lang="de-DE" sz="3600" b="1" dirty="0"/>
          </a:p>
          <a:p>
            <a:endParaRPr lang="de-DE" sz="48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042150" y="2032000"/>
            <a:ext cx="1936750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1400" b="1" dirty="0" smtClean="0">
                <a:solidFill>
                  <a:schemeClr val="bg2"/>
                </a:solidFill>
              </a:rPr>
              <a:t>Vier Themenfelder:</a:t>
            </a:r>
          </a:p>
          <a:p>
            <a:pPr>
              <a:lnSpc>
                <a:spcPts val="2000"/>
              </a:lnSpc>
            </a:pPr>
            <a:r>
              <a:rPr lang="de-DE" sz="1400" dirty="0" smtClean="0">
                <a:solidFill>
                  <a:schemeClr val="bg2"/>
                </a:solidFill>
              </a:rPr>
              <a:t> 1. Kommunale </a:t>
            </a:r>
          </a:p>
          <a:p>
            <a:pPr>
              <a:lnSpc>
                <a:spcPts val="2000"/>
              </a:lnSpc>
            </a:pP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smtClean="0">
                <a:solidFill>
                  <a:schemeClr val="bg2"/>
                </a:solidFill>
              </a:rPr>
              <a:t>      Entwicklung</a:t>
            </a:r>
          </a:p>
          <a:p>
            <a:pPr>
              <a:lnSpc>
                <a:spcPts val="2000"/>
              </a:lnSpc>
            </a:pPr>
            <a:r>
              <a:rPr lang="de-DE" sz="1400" dirty="0" smtClean="0">
                <a:solidFill>
                  <a:schemeClr val="bg2"/>
                </a:solidFill>
              </a:rPr>
              <a:t> 2. Umweltschutz und </a:t>
            </a:r>
          </a:p>
          <a:p>
            <a:pPr>
              <a:lnSpc>
                <a:spcPts val="2000"/>
              </a:lnSpc>
            </a:pP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smtClean="0">
                <a:solidFill>
                  <a:schemeClr val="bg2"/>
                </a:solidFill>
              </a:rPr>
              <a:t>      Ressourcenschonung</a:t>
            </a:r>
          </a:p>
          <a:p>
            <a:pPr>
              <a:lnSpc>
                <a:spcPts val="2000"/>
              </a:lnSpc>
            </a:pPr>
            <a:r>
              <a:rPr lang="de-DE" sz="1400" dirty="0" smtClean="0">
                <a:solidFill>
                  <a:schemeClr val="bg2"/>
                </a:solidFill>
              </a:rPr>
              <a:t> 3. Soziales und Kulturelles</a:t>
            </a:r>
          </a:p>
          <a:p>
            <a:pPr>
              <a:lnSpc>
                <a:spcPts val="2000"/>
              </a:lnSpc>
            </a:pPr>
            <a:r>
              <a:rPr lang="de-DE" sz="1400" dirty="0" smtClean="0">
                <a:solidFill>
                  <a:schemeClr val="bg2"/>
                </a:solidFill>
              </a:rPr>
              <a:t> 4. Wirtschaftliche  </a:t>
            </a:r>
          </a:p>
          <a:p>
            <a:pPr>
              <a:lnSpc>
                <a:spcPts val="2000"/>
              </a:lnSpc>
            </a:pP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smtClean="0">
                <a:solidFill>
                  <a:schemeClr val="bg2"/>
                </a:solidFill>
              </a:rPr>
              <a:t>      Entwicklung</a:t>
            </a:r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553200" y="6126163"/>
            <a:ext cx="2133600" cy="357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 b="1" i="0">
                <a:solidFill>
                  <a:schemeClr val="tx1"/>
                </a:solidFill>
              </a:defRPr>
            </a:lvl1pPr>
          </a:lstStyle>
          <a:p>
            <a:fld id="{DF695ED5-6C12-D24E-A9B0-941CBD136989}" type="datetime1">
              <a:rPr lang="de-DE" smtClean="0"/>
              <a:pPr/>
              <a:t>31.08.2017</a:t>
            </a:fld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1606"/>
            <a:ext cx="2133600" cy="1936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183DBB45-A915-AA46-9B7A-F3BD4E99CD1D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000" cy="2540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254000"/>
            <a:ext cx="127000" cy="25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u.strukturfonds.2014-2020_ELER_powerpoint_rgb_abbinder_inha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063"/>
            <a:ext cx="9144000" cy="127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47650" y="754063"/>
            <a:ext cx="9144000" cy="482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54000" y="315268"/>
            <a:ext cx="5562600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600" b="1" cap="all" spc="100" dirty="0" smtClean="0"/>
              <a:t>Das Netzwerk </a:t>
            </a:r>
            <a:r>
              <a:rPr lang="de-DE" sz="1600" b="1" cap="all" spc="100" dirty="0" err="1" smtClean="0"/>
              <a:t>stadt</a:t>
            </a:r>
            <a:r>
              <a:rPr lang="de-DE" sz="1600" b="1" cap="all" spc="100" dirty="0" smtClean="0"/>
              <a:t>/Land</a:t>
            </a:r>
            <a:endParaRPr lang="de-DE" sz="1600" b="1" cap="all" spc="100" dirty="0"/>
          </a:p>
        </p:txBody>
      </p:sp>
      <p:sp>
        <p:nvSpPr>
          <p:cNvPr id="13" name="Textfeld 12"/>
          <p:cNvSpPr txBox="1"/>
          <p:nvPr/>
        </p:nvSpPr>
        <p:spPr>
          <a:xfrm>
            <a:off x="304800" y="914400"/>
            <a:ext cx="6680200" cy="606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0" b="1" dirty="0" smtClean="0"/>
              <a:t>Aufgaben des Netzwerks:</a:t>
            </a:r>
          </a:p>
          <a:p>
            <a:endParaRPr lang="de-DE" b="1" dirty="0" smtClean="0"/>
          </a:p>
          <a:p>
            <a:r>
              <a:rPr lang="de-DE" sz="3600" b="1" dirty="0" smtClean="0"/>
              <a:t>a)Vernetzung von bestehenden Untersuchungen und </a:t>
            </a:r>
            <a:r>
              <a:rPr lang="de-DE" sz="3600" b="1" dirty="0" err="1" smtClean="0"/>
              <a:t>Erkenntn</a:t>
            </a:r>
            <a:r>
              <a:rPr lang="de-DE" sz="3600" b="1" dirty="0" smtClean="0"/>
              <a:t>.</a:t>
            </a:r>
          </a:p>
          <a:p>
            <a:endParaRPr lang="de-DE" b="1" dirty="0" smtClean="0"/>
          </a:p>
          <a:p>
            <a:r>
              <a:rPr lang="de-DE" sz="3600" b="1" dirty="0" smtClean="0"/>
              <a:t>b)Vorbereitung der Wettbewerbe für Studien und kleine Maßnahmen</a:t>
            </a:r>
          </a:p>
          <a:p>
            <a:endParaRPr lang="de-DE" b="1" dirty="0" smtClean="0"/>
          </a:p>
          <a:p>
            <a:r>
              <a:rPr lang="de-DE" sz="3600" b="1" dirty="0" smtClean="0"/>
              <a:t>c)Wissensvermittlung</a:t>
            </a:r>
            <a:endParaRPr lang="de-DE" sz="3600" b="1" dirty="0"/>
          </a:p>
          <a:p>
            <a:endParaRPr lang="de-DE" sz="3600" b="1" dirty="0" smtClean="0"/>
          </a:p>
          <a:p>
            <a:pPr marL="914400" indent="-914400">
              <a:buAutoNum type="alphaLcParenR"/>
            </a:pPr>
            <a:endParaRPr lang="de-DE" sz="48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366000" y="2032000"/>
            <a:ext cx="1612900" cy="282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1400" b="1" dirty="0" smtClean="0">
                <a:solidFill>
                  <a:schemeClr val="bg2"/>
                </a:solidFill>
              </a:rPr>
              <a:t>Vier </a:t>
            </a:r>
            <a:r>
              <a:rPr lang="de-DE" sz="1400" b="1" dirty="0">
                <a:solidFill>
                  <a:schemeClr val="bg2"/>
                </a:solidFill>
              </a:rPr>
              <a:t>Themenfelder:</a:t>
            </a:r>
          </a:p>
          <a:p>
            <a:pPr>
              <a:lnSpc>
                <a:spcPts val="2000"/>
              </a:lnSpc>
            </a:pPr>
            <a:r>
              <a:rPr lang="de-DE" sz="1400" dirty="0">
                <a:solidFill>
                  <a:schemeClr val="bg2"/>
                </a:solidFill>
              </a:rPr>
              <a:t>1. Kommunale Entwicklung</a:t>
            </a:r>
          </a:p>
          <a:p>
            <a:pPr>
              <a:lnSpc>
                <a:spcPts val="2000"/>
              </a:lnSpc>
            </a:pPr>
            <a:r>
              <a:rPr lang="de-DE" sz="1400" dirty="0">
                <a:solidFill>
                  <a:schemeClr val="bg2"/>
                </a:solidFill>
              </a:rPr>
              <a:t>2. Umweltschutz und Ressourcenschonung</a:t>
            </a:r>
          </a:p>
          <a:p>
            <a:pPr>
              <a:lnSpc>
                <a:spcPts val="2000"/>
              </a:lnSpc>
            </a:pPr>
            <a:r>
              <a:rPr lang="de-DE" sz="1400" dirty="0">
                <a:solidFill>
                  <a:schemeClr val="bg2"/>
                </a:solidFill>
              </a:rPr>
              <a:t>3. Soziales und Kulturelles</a:t>
            </a:r>
          </a:p>
          <a:p>
            <a:pPr>
              <a:lnSpc>
                <a:spcPts val="2000"/>
              </a:lnSpc>
            </a:pPr>
            <a:r>
              <a:rPr lang="de-DE" sz="1400" dirty="0">
                <a:solidFill>
                  <a:schemeClr val="bg2"/>
                </a:solidFill>
              </a:rPr>
              <a:t>4. Wirtschaftliche </a:t>
            </a:r>
            <a:r>
              <a:rPr lang="de-DE" sz="1400" dirty="0" smtClean="0">
                <a:solidFill>
                  <a:schemeClr val="bg2"/>
                </a:solidFill>
              </a:rPr>
              <a:t>Entwicklung</a:t>
            </a:r>
          </a:p>
          <a:p>
            <a:pPr>
              <a:lnSpc>
                <a:spcPts val="2000"/>
              </a:lnSpc>
            </a:pPr>
            <a:endParaRPr lang="de-DE" sz="1400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553200" y="6126163"/>
            <a:ext cx="2133600" cy="357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 b="1" i="0">
                <a:solidFill>
                  <a:schemeClr val="tx1"/>
                </a:solidFill>
              </a:defRPr>
            </a:lvl1pPr>
          </a:lstStyle>
          <a:p>
            <a:fld id="{DF695ED5-6C12-D24E-A9B0-941CBD136989}" type="datetime1">
              <a:rPr lang="de-DE" smtClean="0"/>
              <a:pPr/>
              <a:t>31.08.2017</a:t>
            </a:fld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1606"/>
            <a:ext cx="2133600" cy="1936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183DBB45-A915-AA46-9B7A-F3BD4E99CD1D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000" cy="2540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254000"/>
            <a:ext cx="127000" cy="25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9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u.strukturfonds.2014-2020_ELER_powerpoint_rgb_abbinder_inha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063"/>
            <a:ext cx="9144000" cy="127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47650" y="754063"/>
            <a:ext cx="9144000" cy="482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54000" y="315268"/>
            <a:ext cx="5562600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600" b="1" cap="all" spc="100" dirty="0" smtClean="0"/>
              <a:t>Das Netzwerk </a:t>
            </a:r>
            <a:r>
              <a:rPr lang="de-DE" sz="1600" b="1" cap="all" spc="100" dirty="0" err="1" smtClean="0"/>
              <a:t>stadt</a:t>
            </a:r>
            <a:r>
              <a:rPr lang="de-DE" sz="1600" b="1" cap="all" spc="100" dirty="0" smtClean="0"/>
              <a:t>/Land</a:t>
            </a:r>
            <a:endParaRPr lang="de-DE" sz="1600" b="1" cap="all" spc="100" dirty="0"/>
          </a:p>
        </p:txBody>
      </p:sp>
      <p:sp>
        <p:nvSpPr>
          <p:cNvPr id="13" name="Textfeld 12"/>
          <p:cNvSpPr txBox="1"/>
          <p:nvPr/>
        </p:nvSpPr>
        <p:spPr>
          <a:xfrm>
            <a:off x="355600" y="731838"/>
            <a:ext cx="6629400" cy="5663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0" b="1" dirty="0" smtClean="0"/>
              <a:t>Was </a:t>
            </a:r>
            <a:r>
              <a:rPr lang="de-DE" sz="4000" b="1" dirty="0"/>
              <a:t>ist das </a:t>
            </a:r>
            <a:r>
              <a:rPr lang="de-DE" sz="4000" b="1" dirty="0" smtClean="0"/>
              <a:t>Netzwerk?</a:t>
            </a:r>
          </a:p>
          <a:p>
            <a:r>
              <a:rPr lang="de-DE" sz="4000" b="1" dirty="0"/>
              <a:t>N</a:t>
            </a:r>
            <a:r>
              <a:rPr lang="de-DE" sz="4000" b="1" dirty="0" smtClean="0"/>
              <a:t>euer Zusammenschluss einer juristischen Person des </a:t>
            </a:r>
            <a:r>
              <a:rPr lang="de-DE" sz="4000" b="1" dirty="0" err="1" smtClean="0"/>
              <a:t>pr</a:t>
            </a:r>
            <a:r>
              <a:rPr lang="de-DE" sz="4000" b="1" dirty="0" smtClean="0"/>
              <a:t>. oder des </a:t>
            </a:r>
            <a:r>
              <a:rPr lang="de-DE" sz="4000" b="1" dirty="0" err="1" smtClean="0"/>
              <a:t>öff</a:t>
            </a:r>
            <a:r>
              <a:rPr lang="de-DE" sz="4000" b="1" dirty="0" smtClean="0"/>
              <a:t>. Rechts mit mindestens vier </a:t>
            </a:r>
            <a:r>
              <a:rPr lang="de-DE" sz="4000" b="1" dirty="0"/>
              <a:t>Akteuren des </a:t>
            </a:r>
            <a:r>
              <a:rPr lang="de-DE" sz="4000" b="1" dirty="0" err="1"/>
              <a:t>ländl</a:t>
            </a:r>
            <a:r>
              <a:rPr lang="de-DE" sz="4000" b="1" dirty="0"/>
              <a:t>. </a:t>
            </a:r>
            <a:r>
              <a:rPr lang="de-DE" sz="4000" b="1" dirty="0" smtClean="0"/>
              <a:t>Raumes in LSA mit </a:t>
            </a:r>
            <a:r>
              <a:rPr lang="de-DE" sz="4000" b="1" dirty="0"/>
              <a:t>Kompetenz in den vier </a:t>
            </a:r>
            <a:r>
              <a:rPr lang="de-DE" sz="4000" b="1" dirty="0" smtClean="0"/>
              <a:t>Themenfeldern und als Bildungseinrichtung.</a:t>
            </a:r>
            <a:endParaRPr lang="de-DE" sz="4000" b="1" dirty="0"/>
          </a:p>
          <a:p>
            <a:endParaRPr lang="de-DE" sz="48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366000" y="2032000"/>
            <a:ext cx="1612900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1400" b="1" dirty="0" smtClean="0">
                <a:solidFill>
                  <a:schemeClr val="bg2"/>
                </a:solidFill>
              </a:rPr>
              <a:t>Vier </a:t>
            </a:r>
            <a:r>
              <a:rPr lang="de-DE" sz="1400" b="1" dirty="0">
                <a:solidFill>
                  <a:schemeClr val="bg2"/>
                </a:solidFill>
              </a:rPr>
              <a:t>Themenfelder:</a:t>
            </a:r>
          </a:p>
          <a:p>
            <a:pPr>
              <a:lnSpc>
                <a:spcPts val="2000"/>
              </a:lnSpc>
            </a:pPr>
            <a:r>
              <a:rPr lang="de-DE" sz="1400" dirty="0">
                <a:solidFill>
                  <a:schemeClr val="bg2"/>
                </a:solidFill>
              </a:rPr>
              <a:t>1. Kommunale Entwicklung</a:t>
            </a:r>
          </a:p>
          <a:p>
            <a:pPr>
              <a:lnSpc>
                <a:spcPts val="2000"/>
              </a:lnSpc>
            </a:pPr>
            <a:r>
              <a:rPr lang="de-DE" sz="1400" dirty="0">
                <a:solidFill>
                  <a:schemeClr val="bg2"/>
                </a:solidFill>
              </a:rPr>
              <a:t>2. Umweltschutz und Ressourcenschonung</a:t>
            </a:r>
          </a:p>
          <a:p>
            <a:pPr>
              <a:lnSpc>
                <a:spcPts val="2000"/>
              </a:lnSpc>
            </a:pPr>
            <a:r>
              <a:rPr lang="de-DE" sz="1400" dirty="0">
                <a:solidFill>
                  <a:schemeClr val="bg2"/>
                </a:solidFill>
              </a:rPr>
              <a:t>3. Soziales und Kulturelles</a:t>
            </a:r>
          </a:p>
          <a:p>
            <a:pPr>
              <a:lnSpc>
                <a:spcPts val="2000"/>
              </a:lnSpc>
            </a:pPr>
            <a:r>
              <a:rPr lang="de-DE" sz="1400" dirty="0">
                <a:solidFill>
                  <a:schemeClr val="bg2"/>
                </a:solidFill>
              </a:rPr>
              <a:t>4. Wirtschaftliche </a:t>
            </a:r>
            <a:r>
              <a:rPr lang="de-DE" sz="1400" dirty="0" smtClean="0">
                <a:solidFill>
                  <a:schemeClr val="bg2"/>
                </a:solidFill>
              </a:rPr>
              <a:t>Entwicklung</a:t>
            </a:r>
          </a:p>
          <a:p>
            <a:pPr>
              <a:lnSpc>
                <a:spcPts val="2000"/>
              </a:lnSpc>
            </a:pPr>
            <a:endParaRPr lang="de-DE" sz="1400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r>
              <a:rPr lang="de-DE" sz="1400" dirty="0" smtClean="0">
                <a:solidFill>
                  <a:schemeClr val="bg2"/>
                </a:solidFill>
              </a:rPr>
              <a:t>In j</a:t>
            </a:r>
            <a:r>
              <a:rPr lang="de-DE" sz="1400" b="1" dirty="0" smtClean="0">
                <a:solidFill>
                  <a:schemeClr val="bg2"/>
                </a:solidFill>
              </a:rPr>
              <a:t>edem</a:t>
            </a:r>
            <a:r>
              <a:rPr lang="de-DE" sz="1400" dirty="0" smtClean="0">
                <a:solidFill>
                  <a:schemeClr val="bg2"/>
                </a:solidFill>
              </a:rPr>
              <a:t> Themenfeld müssen Akteure des Netzwerks </a:t>
            </a:r>
            <a:r>
              <a:rPr lang="de-DE" sz="1400" b="1" dirty="0" smtClean="0">
                <a:solidFill>
                  <a:schemeClr val="bg2"/>
                </a:solidFill>
              </a:rPr>
              <a:t>haupt-beruflich</a:t>
            </a:r>
            <a:r>
              <a:rPr lang="de-DE" sz="1400" dirty="0" smtClean="0">
                <a:solidFill>
                  <a:schemeClr val="bg2"/>
                </a:solidFill>
              </a:rPr>
              <a:t> tätig sein.</a:t>
            </a:r>
            <a:endParaRPr lang="de-DE" sz="1400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553200" y="6126163"/>
            <a:ext cx="2133600" cy="357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 b="1" i="0">
                <a:solidFill>
                  <a:schemeClr val="tx1"/>
                </a:solidFill>
              </a:defRPr>
            </a:lvl1pPr>
          </a:lstStyle>
          <a:p>
            <a:fld id="{DF695ED5-6C12-D24E-A9B0-941CBD136989}" type="datetime1">
              <a:rPr lang="de-DE" smtClean="0"/>
              <a:pPr/>
              <a:t>31.08.2017</a:t>
            </a:fld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1606"/>
            <a:ext cx="2133600" cy="1936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183DBB45-A915-AA46-9B7A-F3BD4E99CD1D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000" cy="2540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254000"/>
            <a:ext cx="127000" cy="25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5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u.strukturfonds.2014-2020_ELER_powerpoint_rgb_abbinder_inha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063"/>
            <a:ext cx="9144000" cy="127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9850" y="1019175"/>
            <a:ext cx="9144000" cy="482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54000" y="81870"/>
            <a:ext cx="5562600" cy="4642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600" b="1" cap="all" spc="100" dirty="0" smtClean="0"/>
              <a:t>Auswahlkriterien für ein </a:t>
            </a:r>
          </a:p>
          <a:p>
            <a:pPr>
              <a:lnSpc>
                <a:spcPts val="1800"/>
              </a:lnSpc>
            </a:pPr>
            <a:r>
              <a:rPr lang="de-DE" sz="1600" b="1" cap="all" spc="100" dirty="0" smtClean="0"/>
              <a:t>Netzwerk </a:t>
            </a:r>
            <a:r>
              <a:rPr lang="de-DE" sz="1600" b="1" cap="all" spc="100" dirty="0" err="1" smtClean="0"/>
              <a:t>stadt</a:t>
            </a:r>
            <a:r>
              <a:rPr lang="de-DE" sz="1600" b="1" cap="all" spc="100" dirty="0" smtClean="0"/>
              <a:t>/Land</a:t>
            </a:r>
            <a:endParaRPr lang="de-DE" sz="1600" b="1" cap="all" spc="100" dirty="0"/>
          </a:p>
        </p:txBody>
      </p:sp>
      <p:sp>
        <p:nvSpPr>
          <p:cNvPr id="13" name="Textfeld 12"/>
          <p:cNvSpPr txBox="1"/>
          <p:nvPr/>
        </p:nvSpPr>
        <p:spPr>
          <a:xfrm>
            <a:off x="374650" y="546100"/>
            <a:ext cx="6629400" cy="67710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4000" b="1" dirty="0" smtClean="0"/>
          </a:p>
          <a:p>
            <a:r>
              <a:rPr lang="de-DE" sz="4000" b="1" dirty="0" smtClean="0"/>
              <a:t>Gefördert werden: </a:t>
            </a:r>
          </a:p>
          <a:p>
            <a:r>
              <a:rPr lang="de-DE" sz="4000" b="1" dirty="0" smtClean="0"/>
              <a:t>Personal- und Sachausgaben der Geschäftsstelle in Höhe von 80 % ohne Umsatzsteuer; Förderhöchstsatz 70 T€/Jahr</a:t>
            </a:r>
            <a:endParaRPr lang="de-DE" sz="4000" b="1" dirty="0"/>
          </a:p>
          <a:p>
            <a:endParaRPr lang="de-DE" sz="4000" b="1" dirty="0" smtClean="0"/>
          </a:p>
          <a:p>
            <a:endParaRPr lang="de-DE" sz="4000" b="1" dirty="0"/>
          </a:p>
          <a:p>
            <a:endParaRPr lang="de-DE" sz="4000" b="1" dirty="0" smtClean="0"/>
          </a:p>
          <a:p>
            <a:endParaRPr lang="de-DE" sz="4000" b="1" dirty="0"/>
          </a:p>
          <a:p>
            <a:endParaRPr lang="de-DE" sz="4000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7366000" y="2032000"/>
            <a:ext cx="1612900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553200" y="6126163"/>
            <a:ext cx="2133600" cy="357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 b="1" i="0">
                <a:solidFill>
                  <a:schemeClr val="tx1"/>
                </a:solidFill>
              </a:defRPr>
            </a:lvl1pPr>
          </a:lstStyle>
          <a:p>
            <a:fld id="{DF695ED5-6C12-D24E-A9B0-941CBD136989}" type="datetime1">
              <a:rPr lang="de-DE" smtClean="0"/>
              <a:pPr/>
              <a:t>31.08.2017</a:t>
            </a:fld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1606"/>
            <a:ext cx="2133600" cy="1936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183DBB45-A915-AA46-9B7A-F3BD4E99CD1D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000" cy="2540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254000"/>
            <a:ext cx="127000" cy="25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9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u.strukturfonds.2014-2020_ELER_powerpoint_rgb_abbinder_inha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063"/>
            <a:ext cx="9144000" cy="127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9850" y="1019175"/>
            <a:ext cx="9144000" cy="482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54000" y="81870"/>
            <a:ext cx="5562600" cy="4642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600" b="1" cap="all" spc="100" dirty="0" smtClean="0"/>
              <a:t>Auswahlkriterien für ein </a:t>
            </a:r>
          </a:p>
          <a:p>
            <a:pPr>
              <a:lnSpc>
                <a:spcPts val="1800"/>
              </a:lnSpc>
            </a:pPr>
            <a:r>
              <a:rPr lang="de-DE" sz="1600" b="1" cap="all" spc="100" dirty="0" smtClean="0"/>
              <a:t>Netzwerk </a:t>
            </a:r>
            <a:r>
              <a:rPr lang="de-DE" sz="1600" b="1" cap="all" spc="100" dirty="0" err="1" smtClean="0"/>
              <a:t>stadt</a:t>
            </a:r>
            <a:r>
              <a:rPr lang="de-DE" sz="1600" b="1" cap="all" spc="100" dirty="0" smtClean="0"/>
              <a:t>/Land</a:t>
            </a:r>
            <a:endParaRPr lang="de-DE" sz="1600" b="1" cap="all" spc="100" dirty="0"/>
          </a:p>
        </p:txBody>
      </p:sp>
      <p:sp>
        <p:nvSpPr>
          <p:cNvPr id="13" name="Textfeld 12"/>
          <p:cNvSpPr txBox="1"/>
          <p:nvPr/>
        </p:nvSpPr>
        <p:spPr>
          <a:xfrm>
            <a:off x="374650" y="546100"/>
            <a:ext cx="6629400" cy="7078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4000" b="1" dirty="0" smtClean="0"/>
          </a:p>
          <a:p>
            <a:endParaRPr lang="de-DE" sz="2400" b="1" dirty="0" smtClean="0"/>
          </a:p>
          <a:p>
            <a:r>
              <a:rPr lang="de-DE" sz="4000" b="1" dirty="0" smtClean="0"/>
              <a:t>Das Wettbewerbsverfahren läuft jetzt!</a:t>
            </a:r>
          </a:p>
          <a:p>
            <a:r>
              <a:rPr lang="de-DE" sz="4000" b="1" dirty="0" smtClean="0"/>
              <a:t>Frist für die Bewerbung und Stellung des Förderantrages:</a:t>
            </a:r>
          </a:p>
          <a:p>
            <a:pPr algn="ctr"/>
            <a:endParaRPr lang="de-DE" sz="3200" b="1" dirty="0" smtClean="0"/>
          </a:p>
          <a:p>
            <a:pPr algn="ctr"/>
            <a:r>
              <a:rPr lang="de-DE" sz="4400" b="1" dirty="0" smtClean="0"/>
              <a:t>18.10.2017 </a:t>
            </a:r>
          </a:p>
          <a:p>
            <a:endParaRPr lang="de-DE" sz="4000" b="1" dirty="0"/>
          </a:p>
          <a:p>
            <a:endParaRPr lang="de-DE" sz="4000" b="1" dirty="0" smtClean="0"/>
          </a:p>
          <a:p>
            <a:endParaRPr lang="de-DE" sz="4000" b="1" dirty="0"/>
          </a:p>
          <a:p>
            <a:endParaRPr lang="de-DE" sz="4000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7366000" y="2032000"/>
            <a:ext cx="1612900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endParaRPr lang="de-DE" sz="1400" b="1" dirty="0">
              <a:solidFill>
                <a:schemeClr val="bg2"/>
              </a:solidFill>
            </a:endParaRPr>
          </a:p>
          <a:p>
            <a:pPr>
              <a:lnSpc>
                <a:spcPts val="2000"/>
              </a:lnSpc>
            </a:pPr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553200" y="6126163"/>
            <a:ext cx="2133600" cy="357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 b="1" i="0">
                <a:solidFill>
                  <a:schemeClr val="tx1"/>
                </a:solidFill>
              </a:defRPr>
            </a:lvl1pPr>
          </a:lstStyle>
          <a:p>
            <a:fld id="{DF695ED5-6C12-D24E-A9B0-941CBD136989}" type="datetime1">
              <a:rPr lang="de-DE" smtClean="0"/>
              <a:pPr/>
              <a:t>31.08.2017</a:t>
            </a:fld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1606"/>
            <a:ext cx="2133600" cy="1936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183DBB45-A915-AA46-9B7A-F3BD4E99CD1D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000" cy="2540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254000"/>
            <a:ext cx="127000" cy="25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1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Benutzerdefiniert 21">
      <a:dk1>
        <a:srgbClr val="001489"/>
      </a:dk1>
      <a:lt1>
        <a:srgbClr val="F3F3ED"/>
      </a:lt1>
      <a:dk2>
        <a:srgbClr val="B9DC19"/>
      </a:dk2>
      <a:lt2>
        <a:srgbClr val="8CBE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Bildschirmpräsentation (4:3)</PresentationFormat>
  <Paragraphs>170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 Netzwerk Stadt/Land staatssekretär Dr. Ralf-Peter Weber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Genese Werbeagentur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THEMA 2015</dc:title>
  <dc:creator>Janine Blankenburg</dc:creator>
  <cp:lastModifiedBy>VzAL5</cp:lastModifiedBy>
  <cp:revision>66</cp:revision>
  <cp:lastPrinted>2017-08-23T07:45:52Z</cp:lastPrinted>
  <dcterms:created xsi:type="dcterms:W3CDTF">2015-03-03T08:55:01Z</dcterms:created>
  <dcterms:modified xsi:type="dcterms:W3CDTF">2017-08-31T14:46:34Z</dcterms:modified>
</cp:coreProperties>
</file>